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D0312A-64D7-433B-B13B-B42DCCF531A4}" type="datetimeFigureOut">
              <a:rPr lang="en-IN" smtClean="0"/>
              <a:t>14-06-2020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B044DD-367C-4A39-8448-FA679E48CA39}"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7975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D0312A-64D7-433B-B13B-B42DCCF531A4}" type="datetimeFigureOut">
              <a:rPr lang="en-IN" smtClean="0"/>
              <a:t>14-06-2020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3619207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D0312A-64D7-433B-B13B-B42DCCF531A4}" type="datetimeFigureOut">
              <a:rPr lang="en-IN" smtClean="0"/>
              <a:t>14-06-2020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2559533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D0312A-64D7-433B-B13B-B42DCCF531A4}" type="datetimeFigureOut">
              <a:rPr lang="en-IN" smtClean="0"/>
              <a:t>14-06-2020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2424440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D0312A-64D7-433B-B13B-B42DCCF531A4}" type="datetimeFigureOut">
              <a:rPr lang="en-IN" smtClean="0"/>
              <a:t>14-06-2020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8B044DD-367C-4A39-8448-FA679E48CA39}"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5181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D0312A-64D7-433B-B13B-B42DCCF531A4}" type="datetimeFigureOut">
              <a:rPr lang="en-IN" smtClean="0"/>
              <a:t>14-06-2020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422562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D0312A-64D7-433B-B13B-B42DCCF531A4}" type="datetimeFigureOut">
              <a:rPr lang="en-IN" smtClean="0"/>
              <a:t>14-06-2020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1465030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D0312A-64D7-433B-B13B-B42DCCF531A4}" type="datetimeFigureOut">
              <a:rPr lang="en-IN" smtClean="0"/>
              <a:t>14-06-2020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2025518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DD0312A-64D7-433B-B13B-B42DCCF531A4}" type="datetimeFigureOut">
              <a:rPr lang="en-IN" smtClean="0"/>
              <a:t>14-06-2020</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4066922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DD0312A-64D7-433B-B13B-B42DCCF531A4}" type="datetimeFigureOut">
              <a:rPr lang="en-IN" smtClean="0"/>
              <a:t>14-06-2020</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8B044DD-367C-4A39-8448-FA679E48CA39}" type="slidenum">
              <a:rPr lang="en-IN" smtClean="0"/>
              <a:t>‹#›</a:t>
            </a:fld>
            <a:endParaRPr lang="en-IN"/>
          </a:p>
        </p:txBody>
      </p:sp>
    </p:spTree>
    <p:extLst>
      <p:ext uri="{BB962C8B-B14F-4D97-AF65-F5344CB8AC3E}">
        <p14:creationId xmlns:p14="http://schemas.microsoft.com/office/powerpoint/2010/main" val="3669399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D0312A-64D7-433B-B13B-B42DCCF531A4}" type="datetimeFigureOut">
              <a:rPr lang="en-IN" smtClean="0"/>
              <a:t>14-06-2020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8B044DD-367C-4A39-8448-FA679E48CA39}" type="slidenum">
              <a:rPr lang="en-IN" smtClean="0"/>
              <a:t>‹#›</a:t>
            </a:fld>
            <a:endParaRPr lang="en-IN"/>
          </a:p>
        </p:txBody>
      </p:sp>
    </p:spTree>
    <p:extLst>
      <p:ext uri="{BB962C8B-B14F-4D97-AF65-F5344CB8AC3E}">
        <p14:creationId xmlns:p14="http://schemas.microsoft.com/office/powerpoint/2010/main" val="2359176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DD0312A-64D7-433B-B13B-B42DCCF531A4}" type="datetimeFigureOut">
              <a:rPr lang="en-IN" smtClean="0"/>
              <a:t>14-06-2020</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8B044DD-367C-4A39-8448-FA679E48CA39}"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81242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8A0E9-3E4D-47B2-A373-C00C59090216}"/>
              </a:ext>
            </a:extLst>
          </p:cNvPr>
          <p:cNvSpPr>
            <a:spLocks noGrp="1"/>
          </p:cNvSpPr>
          <p:nvPr>
            <p:ph type="ctrTitle"/>
          </p:nvPr>
        </p:nvSpPr>
        <p:spPr/>
        <p:txBody>
          <a:bodyPr>
            <a:normAutofit/>
          </a:bodyPr>
          <a:lstStyle/>
          <a:p>
            <a:pPr algn="ctr"/>
            <a:r>
              <a:rPr lang="en-IN" sz="5400" b="1" dirty="0">
                <a:latin typeface="+mn-lt"/>
              </a:rPr>
              <a:t>Find the best Neighborhood in Manhattan to open a Restaurant</a:t>
            </a:r>
          </a:p>
        </p:txBody>
      </p:sp>
      <p:sp>
        <p:nvSpPr>
          <p:cNvPr id="3" name="Subtitle 2">
            <a:extLst>
              <a:ext uri="{FF2B5EF4-FFF2-40B4-BE49-F238E27FC236}">
                <a16:creationId xmlns:a16="http://schemas.microsoft.com/office/drawing/2014/main" id="{01E5E155-D3FA-4180-9750-1ED7043E47FD}"/>
              </a:ext>
            </a:extLst>
          </p:cNvPr>
          <p:cNvSpPr>
            <a:spLocks noGrp="1"/>
          </p:cNvSpPr>
          <p:nvPr>
            <p:ph type="subTitle" idx="1"/>
          </p:nvPr>
        </p:nvSpPr>
        <p:spPr/>
        <p:txBody>
          <a:bodyPr>
            <a:normAutofit/>
          </a:bodyPr>
          <a:lstStyle/>
          <a:p>
            <a:pPr algn="r"/>
            <a:r>
              <a:rPr lang="en-IN" sz="1800" b="1" dirty="0">
                <a:latin typeface="+mn-lt"/>
              </a:rPr>
              <a:t>Roopene Hariharan</a:t>
            </a:r>
          </a:p>
          <a:p>
            <a:pPr algn="r"/>
            <a:r>
              <a:rPr lang="en-IN" sz="1800" b="1" dirty="0">
                <a:latin typeface="+mn-lt"/>
              </a:rPr>
              <a:t>13-June-2020</a:t>
            </a:r>
          </a:p>
        </p:txBody>
      </p:sp>
    </p:spTree>
    <p:extLst>
      <p:ext uri="{BB962C8B-B14F-4D97-AF65-F5344CB8AC3E}">
        <p14:creationId xmlns:p14="http://schemas.microsoft.com/office/powerpoint/2010/main" val="2095684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5958DBC-F4DA-42A8-8C52-860179790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2F6FA7-0CEE-4592-8C4D-723C4DC69F2F}"/>
              </a:ext>
            </a:extLst>
          </p:cNvPr>
          <p:cNvSpPr>
            <a:spLocks noGrp="1"/>
          </p:cNvSpPr>
          <p:nvPr>
            <p:ph type="title"/>
          </p:nvPr>
        </p:nvSpPr>
        <p:spPr>
          <a:xfrm>
            <a:off x="5144679" y="634946"/>
            <a:ext cx="6405063" cy="1450757"/>
          </a:xfrm>
        </p:spPr>
        <p:txBody>
          <a:bodyPr>
            <a:normAutofit/>
          </a:bodyPr>
          <a:lstStyle/>
          <a:p>
            <a:r>
              <a:rPr lang="en-IN" sz="3700" b="1" dirty="0">
                <a:latin typeface="+mn-lt"/>
              </a:rPr>
              <a:t>Venue Frequencies for different Clusters</a:t>
            </a:r>
          </a:p>
        </p:txBody>
      </p:sp>
      <p:pic>
        <p:nvPicPr>
          <p:cNvPr id="5" name="Content Placeholder 4" descr="A screenshot of a cell phone&#10;&#10;Description automatically generated">
            <a:extLst>
              <a:ext uri="{FF2B5EF4-FFF2-40B4-BE49-F238E27FC236}">
                <a16:creationId xmlns:a16="http://schemas.microsoft.com/office/drawing/2014/main" id="{FB98F980-C106-4D68-B0B5-E1EE9CC354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079" y="581098"/>
            <a:ext cx="2476136" cy="2476136"/>
          </a:xfrm>
          <a:prstGeom prst="rect">
            <a:avLst/>
          </a:prstGeom>
        </p:spPr>
      </p:pic>
      <p:cxnSp>
        <p:nvCxnSpPr>
          <p:cNvPr id="18" name="Straight Connector 17">
            <a:extLst>
              <a:ext uri="{FF2B5EF4-FFF2-40B4-BE49-F238E27FC236}">
                <a16:creationId xmlns:a16="http://schemas.microsoft.com/office/drawing/2014/main" id="{79FCC9A9-2031-4283-9B27-34B62BB7F30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81247"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CA7F7FD-7B23-4B0A-8A54-13341C1ABC64}"/>
              </a:ext>
            </a:extLst>
          </p:cNvPr>
          <p:cNvSpPr>
            <a:spLocks noGrp="1"/>
          </p:cNvSpPr>
          <p:nvPr>
            <p:ph idx="1"/>
          </p:nvPr>
        </p:nvSpPr>
        <p:spPr>
          <a:xfrm>
            <a:off x="5144679" y="2198914"/>
            <a:ext cx="6405063" cy="3670180"/>
          </a:xfrm>
        </p:spPr>
        <p:txBody>
          <a:bodyPr>
            <a:normAutofit/>
          </a:bodyPr>
          <a:lstStyle/>
          <a:p>
            <a:r>
              <a:rPr lang="en-US" dirty="0"/>
              <a:t>To find the count of restaurant in each Cluster, we need to find the venues with the category string as “Restaurant” and find the total count for each cluster</a:t>
            </a:r>
          </a:p>
          <a:p>
            <a:r>
              <a:rPr lang="en-US" dirty="0"/>
              <a:t>From this we find the Cluster with the greatest number of Restaurants i.e., Cluster 3 in this.</a:t>
            </a:r>
          </a:p>
          <a:p>
            <a:r>
              <a:rPr lang="en-US" dirty="0"/>
              <a:t>Most importantly we are referring to the </a:t>
            </a:r>
            <a:r>
              <a:rPr lang="en-US" dirty="0" err="1"/>
              <a:t>DataFrame</a:t>
            </a:r>
            <a:r>
              <a:rPr lang="en-US" dirty="0"/>
              <a:t> we created with top 10 common venues.</a:t>
            </a:r>
          </a:p>
        </p:txBody>
      </p:sp>
      <p:sp>
        <p:nvSpPr>
          <p:cNvPr id="20" name="Rectangle 19">
            <a:extLst>
              <a:ext uri="{FF2B5EF4-FFF2-40B4-BE49-F238E27FC236}">
                <a16:creationId xmlns:a16="http://schemas.microsoft.com/office/drawing/2014/main" id="{51DDD252-D7C8-4CE5-9C61-D60D722BC2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2FBD75F5-C49C-4F6A-8D43-7A5939C23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descr="A screenshot of a social media post&#10;&#10;Description automatically generated">
            <a:extLst>
              <a:ext uri="{FF2B5EF4-FFF2-40B4-BE49-F238E27FC236}">
                <a16:creationId xmlns:a16="http://schemas.microsoft.com/office/drawing/2014/main" id="{BEC9D9EA-9C56-4E14-84BB-D8E89FD3EA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595" y="3136789"/>
            <a:ext cx="4738084" cy="2754086"/>
          </a:xfrm>
          <a:prstGeom prst="rect">
            <a:avLst/>
          </a:prstGeom>
        </p:spPr>
      </p:pic>
    </p:spTree>
    <p:extLst>
      <p:ext uri="{BB962C8B-B14F-4D97-AF65-F5344CB8AC3E}">
        <p14:creationId xmlns:p14="http://schemas.microsoft.com/office/powerpoint/2010/main" val="2354848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BF73B-F093-4A3C-91D0-983609DB008F}"/>
              </a:ext>
            </a:extLst>
          </p:cNvPr>
          <p:cNvSpPr>
            <a:spLocks noGrp="1"/>
          </p:cNvSpPr>
          <p:nvPr>
            <p:ph type="title"/>
          </p:nvPr>
        </p:nvSpPr>
        <p:spPr>
          <a:xfrm>
            <a:off x="1097280" y="286603"/>
            <a:ext cx="10058400" cy="1450757"/>
          </a:xfrm>
        </p:spPr>
        <p:txBody>
          <a:bodyPr>
            <a:normAutofit/>
          </a:bodyPr>
          <a:lstStyle/>
          <a:p>
            <a:r>
              <a:rPr lang="en-IN" b="1">
                <a:latin typeface="+mn-lt"/>
              </a:rPr>
              <a:t>Venue Frequencies for different Neighborhoods in Cluster 3</a:t>
            </a:r>
            <a:endParaRPr lang="en-IN">
              <a:latin typeface="+mn-lt"/>
            </a:endParaRPr>
          </a:p>
        </p:txBody>
      </p:sp>
      <p:pic>
        <p:nvPicPr>
          <p:cNvPr id="7" name="Picture 6" descr="A screenshot of a cell phone&#10;&#10;Description automatically generated">
            <a:extLst>
              <a:ext uri="{FF2B5EF4-FFF2-40B4-BE49-F238E27FC236}">
                <a16:creationId xmlns:a16="http://schemas.microsoft.com/office/drawing/2014/main" id="{90547EF9-4BFE-4544-B8C0-B1DB300085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3017" y="2989498"/>
            <a:ext cx="2376058" cy="1324652"/>
          </a:xfrm>
          <a:prstGeom prst="rect">
            <a:avLst/>
          </a:prstGeom>
        </p:spPr>
      </p:pic>
      <p:pic>
        <p:nvPicPr>
          <p:cNvPr id="5" name="Content Placeholder 4" descr="A screenshot of a cell phone&#10;&#10;Description automatically generated">
            <a:extLst>
              <a:ext uri="{FF2B5EF4-FFF2-40B4-BE49-F238E27FC236}">
                <a16:creationId xmlns:a16="http://schemas.microsoft.com/office/drawing/2014/main" id="{65B29A6F-0A95-415B-8EF5-7312395168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9942" y="2387148"/>
            <a:ext cx="2376057" cy="2529351"/>
          </a:xfrm>
          <a:prstGeom prst="rect">
            <a:avLst/>
          </a:prstGeom>
        </p:spPr>
      </p:pic>
      <p:sp>
        <p:nvSpPr>
          <p:cNvPr id="9" name="Content Placeholder 8">
            <a:extLst>
              <a:ext uri="{FF2B5EF4-FFF2-40B4-BE49-F238E27FC236}">
                <a16:creationId xmlns:a16="http://schemas.microsoft.com/office/drawing/2014/main" id="{3DF8DDA1-5B25-4182-9377-09FAA346361B}"/>
              </a:ext>
            </a:extLst>
          </p:cNvPr>
          <p:cNvSpPr>
            <a:spLocks noGrp="1"/>
          </p:cNvSpPr>
          <p:nvPr>
            <p:ph idx="1"/>
          </p:nvPr>
        </p:nvSpPr>
        <p:spPr>
          <a:xfrm>
            <a:off x="6351639" y="1845734"/>
            <a:ext cx="4804041" cy="4023360"/>
          </a:xfrm>
        </p:spPr>
        <p:txBody>
          <a:bodyPr>
            <a:normAutofit/>
          </a:bodyPr>
          <a:lstStyle/>
          <a:p>
            <a:r>
              <a:rPr lang="en-US" dirty="0"/>
              <a:t>We found that Cluster 3 has more number of Restaurants. </a:t>
            </a:r>
          </a:p>
          <a:p>
            <a:r>
              <a:rPr lang="en-US" dirty="0"/>
              <a:t>We now need to analyze Neighborhoods of Cluster 3 to get the place where we can start the New Restaurant.</a:t>
            </a:r>
          </a:p>
          <a:p>
            <a:r>
              <a:rPr lang="en-US" dirty="0"/>
              <a:t>We are referring to the Dataframe created for Cluster 3 here.</a:t>
            </a:r>
          </a:p>
          <a:p>
            <a:endParaRPr lang="en-US" dirty="0"/>
          </a:p>
          <a:p>
            <a:pPr marL="0" indent="0">
              <a:buNone/>
            </a:pPr>
            <a:endParaRPr lang="en-US" dirty="0"/>
          </a:p>
        </p:txBody>
      </p:sp>
    </p:spTree>
    <p:extLst>
      <p:ext uri="{BB962C8B-B14F-4D97-AF65-F5344CB8AC3E}">
        <p14:creationId xmlns:p14="http://schemas.microsoft.com/office/powerpoint/2010/main" val="2554839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28AEA-D414-4D2C-9AF0-407846472133}"/>
              </a:ext>
            </a:extLst>
          </p:cNvPr>
          <p:cNvSpPr>
            <a:spLocks noGrp="1"/>
          </p:cNvSpPr>
          <p:nvPr>
            <p:ph type="title"/>
          </p:nvPr>
        </p:nvSpPr>
        <p:spPr/>
        <p:txBody>
          <a:bodyPr>
            <a:normAutofit/>
          </a:bodyPr>
          <a:lstStyle/>
          <a:p>
            <a:pPr algn="ctr"/>
            <a:r>
              <a:rPr lang="en-IN" sz="3600" b="1" dirty="0">
                <a:latin typeface="+mn-lt"/>
              </a:rPr>
              <a:t>Insights</a:t>
            </a:r>
          </a:p>
        </p:txBody>
      </p:sp>
      <p:sp>
        <p:nvSpPr>
          <p:cNvPr id="3" name="Content Placeholder 2">
            <a:extLst>
              <a:ext uri="{FF2B5EF4-FFF2-40B4-BE49-F238E27FC236}">
                <a16:creationId xmlns:a16="http://schemas.microsoft.com/office/drawing/2014/main" id="{C6E7B733-BAE6-4457-8769-3C552947229B}"/>
              </a:ext>
            </a:extLst>
          </p:cNvPr>
          <p:cNvSpPr>
            <a:spLocks noGrp="1"/>
          </p:cNvSpPr>
          <p:nvPr>
            <p:ph idx="1"/>
          </p:nvPr>
        </p:nvSpPr>
        <p:spPr/>
        <p:txBody>
          <a:bodyPr/>
          <a:lstStyle/>
          <a:p>
            <a:pPr lvl="0"/>
            <a:r>
              <a:rPr lang="en-IN" b="1" dirty="0"/>
              <a:t>Insight 1</a:t>
            </a:r>
            <a:r>
              <a:rPr lang="en-IN" dirty="0"/>
              <a:t> – The first histogram gives a clear picture that only in Cluster 3 we have higher number of restaurants with completely different lifestyle in it.</a:t>
            </a:r>
          </a:p>
          <a:p>
            <a:pPr lvl="0"/>
            <a:r>
              <a:rPr lang="en-IN" b="1" dirty="0"/>
              <a:t>Insight 2</a:t>
            </a:r>
            <a:r>
              <a:rPr lang="en-IN" dirty="0"/>
              <a:t> – In the second histogram, we come to know that “Upper West Side” has the highest restaurant count compared to other places</a:t>
            </a:r>
          </a:p>
          <a:p>
            <a:r>
              <a:rPr lang="en-IN" b="1" dirty="0"/>
              <a:t>Insight 3</a:t>
            </a:r>
            <a:r>
              <a:rPr lang="en-IN" dirty="0"/>
              <a:t> – Also, regarding the other neighborhoods with same lifestyle, there are nearly less number of restaurants.</a:t>
            </a:r>
          </a:p>
        </p:txBody>
      </p:sp>
    </p:spTree>
    <p:extLst>
      <p:ext uri="{BB962C8B-B14F-4D97-AF65-F5344CB8AC3E}">
        <p14:creationId xmlns:p14="http://schemas.microsoft.com/office/powerpoint/2010/main" val="1980144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3B174-531F-4897-9E4E-11D1F2C9B588}"/>
              </a:ext>
            </a:extLst>
          </p:cNvPr>
          <p:cNvSpPr>
            <a:spLocks noGrp="1"/>
          </p:cNvSpPr>
          <p:nvPr>
            <p:ph type="title"/>
          </p:nvPr>
        </p:nvSpPr>
        <p:spPr/>
        <p:txBody>
          <a:bodyPr>
            <a:normAutofit/>
          </a:bodyPr>
          <a:lstStyle/>
          <a:p>
            <a:pPr algn="ctr"/>
            <a:r>
              <a:rPr lang="en-IN" sz="3600" b="1" dirty="0">
                <a:latin typeface="+mn-lt"/>
              </a:rPr>
              <a:t>Conclusion</a:t>
            </a:r>
          </a:p>
        </p:txBody>
      </p:sp>
      <p:sp>
        <p:nvSpPr>
          <p:cNvPr id="3" name="Content Placeholder 2">
            <a:extLst>
              <a:ext uri="{FF2B5EF4-FFF2-40B4-BE49-F238E27FC236}">
                <a16:creationId xmlns:a16="http://schemas.microsoft.com/office/drawing/2014/main" id="{589E70D5-6424-450A-8973-08A7A303AFC3}"/>
              </a:ext>
            </a:extLst>
          </p:cNvPr>
          <p:cNvSpPr>
            <a:spLocks noGrp="1"/>
          </p:cNvSpPr>
          <p:nvPr>
            <p:ph idx="1"/>
          </p:nvPr>
        </p:nvSpPr>
        <p:spPr/>
        <p:txBody>
          <a:bodyPr/>
          <a:lstStyle/>
          <a:p>
            <a:r>
              <a:rPr lang="en-IN" b="1" dirty="0"/>
              <a:t>Strategy 1</a:t>
            </a:r>
            <a:r>
              <a:rPr lang="en-IN" dirty="0"/>
              <a:t> – Wanting to Launch a Restaurant in a Neighborhood where majority of venues are Restaurants, considering they would catch the same growth as other venues</a:t>
            </a:r>
          </a:p>
          <a:p>
            <a:r>
              <a:rPr lang="en-IN" dirty="0"/>
              <a:t>For this strategy, Insight 1,2 would help to decide as it explains the neighborhoods with most number of restaurants is cluster 3. So my recommendation would be to launch a new restaurant in Cluster 3 more across all boroughs, but specifically on Upper West Side, as they have the most number of restaurants as the top 10 common venues</a:t>
            </a:r>
          </a:p>
          <a:p>
            <a:r>
              <a:rPr lang="en-IN" b="1" dirty="0"/>
              <a:t>Strategy 2 - </a:t>
            </a:r>
            <a:r>
              <a:rPr lang="en-IN" dirty="0"/>
              <a:t>Wanting to Launch a Restaurant in a Neighborhood where people likely to visit Restaurant but they have moderate number of Restaurants</a:t>
            </a:r>
          </a:p>
          <a:p>
            <a:r>
              <a:rPr lang="en-IN" dirty="0"/>
              <a:t>For this strategy, Insight 2 and 3 would help to decide as it explains the neighborhood with opportunity to have a greater number of restaurants but have moderate restaurants. So, my recommendation would be to launch a new restaurant in Cluster 3 in Sutton Place can be a good place to start a New Restaurant. </a:t>
            </a:r>
          </a:p>
          <a:p>
            <a:endParaRPr lang="en-IN" dirty="0"/>
          </a:p>
        </p:txBody>
      </p:sp>
    </p:spTree>
    <p:extLst>
      <p:ext uri="{BB962C8B-B14F-4D97-AF65-F5344CB8AC3E}">
        <p14:creationId xmlns:p14="http://schemas.microsoft.com/office/powerpoint/2010/main" val="1857968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93B21-7AD1-40A0-B269-E225E63CA557}"/>
              </a:ext>
            </a:extLst>
          </p:cNvPr>
          <p:cNvSpPr>
            <a:spLocks noGrp="1"/>
          </p:cNvSpPr>
          <p:nvPr>
            <p:ph type="title"/>
          </p:nvPr>
        </p:nvSpPr>
        <p:spPr/>
        <p:txBody>
          <a:bodyPr>
            <a:normAutofit/>
          </a:bodyPr>
          <a:lstStyle/>
          <a:p>
            <a:pPr algn="ctr"/>
            <a:r>
              <a:rPr lang="en-IN" sz="3600" b="1" dirty="0">
                <a:latin typeface="+mn-lt"/>
              </a:rPr>
              <a:t>Future directions</a:t>
            </a:r>
          </a:p>
        </p:txBody>
      </p:sp>
      <p:sp>
        <p:nvSpPr>
          <p:cNvPr id="3" name="Content Placeholder 2">
            <a:extLst>
              <a:ext uri="{FF2B5EF4-FFF2-40B4-BE49-F238E27FC236}">
                <a16:creationId xmlns:a16="http://schemas.microsoft.com/office/drawing/2014/main" id="{49ED9C7B-BD74-4B68-9BEB-E84690414315}"/>
              </a:ext>
            </a:extLst>
          </p:cNvPr>
          <p:cNvSpPr>
            <a:spLocks noGrp="1"/>
          </p:cNvSpPr>
          <p:nvPr>
            <p:ph idx="1"/>
          </p:nvPr>
        </p:nvSpPr>
        <p:spPr/>
        <p:txBody>
          <a:bodyPr/>
          <a:lstStyle/>
          <a:p>
            <a:r>
              <a:rPr lang="en-IN" dirty="0"/>
              <a:t>As we have the Venue Category as my most trusted data feature to determine the recommendation of the neighborhood for launching new restaurant. In future, we can also avail other data that Four Square API provides, that is we can also include User reviews and how frequent users visit these restaurants, to derive a rating of these restaurants or identifying most suitable neighborhood which has more number of visitors to the restaurants.</a:t>
            </a:r>
          </a:p>
          <a:p>
            <a:endParaRPr lang="en-IN" dirty="0"/>
          </a:p>
        </p:txBody>
      </p:sp>
    </p:spTree>
    <p:extLst>
      <p:ext uri="{BB962C8B-B14F-4D97-AF65-F5344CB8AC3E}">
        <p14:creationId xmlns:p14="http://schemas.microsoft.com/office/powerpoint/2010/main" val="18875530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B433-F601-4EE5-9D85-02D2ACD66127}"/>
              </a:ext>
            </a:extLst>
          </p:cNvPr>
          <p:cNvSpPr>
            <a:spLocks noGrp="1"/>
          </p:cNvSpPr>
          <p:nvPr>
            <p:ph type="title"/>
          </p:nvPr>
        </p:nvSpPr>
        <p:spPr/>
        <p:txBody>
          <a:bodyPr>
            <a:normAutofit/>
          </a:bodyPr>
          <a:lstStyle/>
          <a:p>
            <a:pPr algn="ctr"/>
            <a:r>
              <a:rPr lang="en-IN" sz="3600" b="1" dirty="0">
                <a:latin typeface="+mn-lt"/>
              </a:rPr>
              <a:t>Entrepreneur trying to launch a new restaurant in Manhattan, New York (US)</a:t>
            </a:r>
          </a:p>
        </p:txBody>
      </p:sp>
      <p:sp>
        <p:nvSpPr>
          <p:cNvPr id="3" name="Content Placeholder 2">
            <a:extLst>
              <a:ext uri="{FF2B5EF4-FFF2-40B4-BE49-F238E27FC236}">
                <a16:creationId xmlns:a16="http://schemas.microsoft.com/office/drawing/2014/main" id="{0D25FA83-1E01-489A-B338-F6A38FB95601}"/>
              </a:ext>
            </a:extLst>
          </p:cNvPr>
          <p:cNvSpPr>
            <a:spLocks noGrp="1"/>
          </p:cNvSpPr>
          <p:nvPr>
            <p:ph idx="1"/>
          </p:nvPr>
        </p:nvSpPr>
        <p:spPr/>
        <p:txBody>
          <a:bodyPr/>
          <a:lstStyle/>
          <a:p>
            <a:pPr>
              <a:buFont typeface="Wingdings" panose="05000000000000000000" pitchFamily="2" charset="2"/>
              <a:buChar char="Ø"/>
            </a:pPr>
            <a:r>
              <a:rPr lang="en-US" dirty="0"/>
              <a:t>New York City's food culture includes an array of international cuisines influenced by the city's immigrant history. The city is home to "nearly one thousand of the finest and most diverse haute cuisine restaurants in the world“.</a:t>
            </a:r>
          </a:p>
          <a:p>
            <a:pPr>
              <a:buFont typeface="Wingdings" panose="05000000000000000000" pitchFamily="2" charset="2"/>
              <a:buChar char="Ø"/>
            </a:pPr>
            <a:r>
              <a:rPr lang="en-US" dirty="0"/>
              <a:t>We got to locate the similar neighborhoods with most number of restaurants and suggest that as the best place</a:t>
            </a:r>
          </a:p>
          <a:p>
            <a:pPr>
              <a:buFont typeface="Wingdings" panose="05000000000000000000" pitchFamily="2" charset="2"/>
              <a:buChar char="Ø"/>
            </a:pPr>
            <a:r>
              <a:rPr lang="en-US" dirty="0"/>
              <a:t>Borough with most number of restaurants in their top 10 most common venues</a:t>
            </a:r>
          </a:p>
          <a:p>
            <a:pPr>
              <a:buFont typeface="Wingdings" panose="05000000000000000000" pitchFamily="2" charset="2"/>
              <a:buChar char="Ø"/>
            </a:pPr>
            <a:r>
              <a:rPr lang="en-US" dirty="0"/>
              <a:t>Also, considering similar Neighborhoods with same neighborhoods where there are less number of Restaurants, this will be the place where a Restaurant is likely to have better reception.</a:t>
            </a:r>
          </a:p>
          <a:p>
            <a:endParaRPr lang="en-IN" dirty="0"/>
          </a:p>
        </p:txBody>
      </p:sp>
    </p:spTree>
    <p:extLst>
      <p:ext uri="{BB962C8B-B14F-4D97-AF65-F5344CB8AC3E}">
        <p14:creationId xmlns:p14="http://schemas.microsoft.com/office/powerpoint/2010/main" val="999572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07EC7-9F05-41F8-89C9-ABC1B26712BF}"/>
              </a:ext>
            </a:extLst>
          </p:cNvPr>
          <p:cNvSpPr>
            <a:spLocks noGrp="1"/>
          </p:cNvSpPr>
          <p:nvPr>
            <p:ph type="title"/>
          </p:nvPr>
        </p:nvSpPr>
        <p:spPr/>
        <p:txBody>
          <a:bodyPr>
            <a:normAutofit/>
          </a:bodyPr>
          <a:lstStyle/>
          <a:p>
            <a:pPr algn="ctr"/>
            <a:r>
              <a:rPr lang="en-IN" sz="3600" b="1" dirty="0">
                <a:latin typeface="+mn-lt"/>
              </a:rPr>
              <a:t>Data Acquisition and Data Cleaning</a:t>
            </a:r>
          </a:p>
        </p:txBody>
      </p:sp>
      <p:sp>
        <p:nvSpPr>
          <p:cNvPr id="3" name="Content Placeholder 2">
            <a:extLst>
              <a:ext uri="{FF2B5EF4-FFF2-40B4-BE49-F238E27FC236}">
                <a16:creationId xmlns:a16="http://schemas.microsoft.com/office/drawing/2014/main" id="{076641EF-3D86-4675-A990-2C52BE6F5FDE}"/>
              </a:ext>
            </a:extLst>
          </p:cNvPr>
          <p:cNvSpPr>
            <a:spLocks noGrp="1"/>
          </p:cNvSpPr>
          <p:nvPr>
            <p:ph idx="1"/>
          </p:nvPr>
        </p:nvSpPr>
        <p:spPr/>
        <p:txBody>
          <a:bodyPr/>
          <a:lstStyle/>
          <a:p>
            <a:pPr>
              <a:buFont typeface="Wingdings" panose="05000000000000000000" pitchFamily="2" charset="2"/>
              <a:buChar char="Ø"/>
            </a:pPr>
            <a:r>
              <a:rPr lang="en-US" dirty="0"/>
              <a:t>Our initial Borough and Neighborhood details for entire New York City can we be taken from the link </a:t>
            </a:r>
            <a:r>
              <a:rPr lang="en-US" dirty="0">
                <a:hlinkClick r:id="rId2"/>
              </a:rPr>
              <a:t>here</a:t>
            </a:r>
            <a:endParaRPr lang="en-US" dirty="0"/>
          </a:p>
          <a:p>
            <a:pPr>
              <a:buFont typeface="Wingdings" panose="05000000000000000000" pitchFamily="2" charset="2"/>
              <a:buChar char="Ø"/>
            </a:pPr>
            <a:r>
              <a:rPr lang="en-US" dirty="0"/>
              <a:t>Use the Four Square API service to extract the list of venue categories around each neighborhood.</a:t>
            </a:r>
          </a:p>
          <a:p>
            <a:pPr>
              <a:buFont typeface="Wingdings" panose="05000000000000000000" pitchFamily="2" charset="2"/>
              <a:buChar char="Ø"/>
            </a:pPr>
            <a:r>
              <a:rPr lang="en-US" dirty="0"/>
              <a:t>Geocoder package can be used to extract the Latitude and Longitude data of each Neighborhood</a:t>
            </a:r>
          </a:p>
          <a:p>
            <a:pPr marL="0" indent="0">
              <a:buNone/>
            </a:pPr>
            <a:endParaRPr lang="en-IN" dirty="0"/>
          </a:p>
        </p:txBody>
      </p:sp>
    </p:spTree>
    <p:extLst>
      <p:ext uri="{BB962C8B-B14F-4D97-AF65-F5344CB8AC3E}">
        <p14:creationId xmlns:p14="http://schemas.microsoft.com/office/powerpoint/2010/main" val="904423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A509E-7C05-4F88-9B31-2C64681A7431}"/>
              </a:ext>
            </a:extLst>
          </p:cNvPr>
          <p:cNvSpPr>
            <a:spLocks noGrp="1"/>
          </p:cNvSpPr>
          <p:nvPr>
            <p:ph type="title"/>
          </p:nvPr>
        </p:nvSpPr>
        <p:spPr/>
        <p:txBody>
          <a:bodyPr>
            <a:normAutofit/>
          </a:bodyPr>
          <a:lstStyle/>
          <a:p>
            <a:pPr algn="ctr"/>
            <a:r>
              <a:rPr lang="en-IN" sz="3600" b="1" dirty="0">
                <a:latin typeface="+mn-lt"/>
              </a:rPr>
              <a:t>Plot of New York Neighborhoods</a:t>
            </a:r>
          </a:p>
        </p:txBody>
      </p:sp>
      <p:pic>
        <p:nvPicPr>
          <p:cNvPr id="5" name="Content Placeholder 4" descr="A close up of a map&#10;&#10;Description automatically generated">
            <a:extLst>
              <a:ext uri="{FF2B5EF4-FFF2-40B4-BE49-F238E27FC236}">
                <a16:creationId xmlns:a16="http://schemas.microsoft.com/office/drawing/2014/main" id="{79960EF6-3148-4A66-9507-549F67F4F4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5712" y="1846263"/>
            <a:ext cx="9840902" cy="4022725"/>
          </a:xfrm>
        </p:spPr>
      </p:pic>
    </p:spTree>
    <p:extLst>
      <p:ext uri="{BB962C8B-B14F-4D97-AF65-F5344CB8AC3E}">
        <p14:creationId xmlns:p14="http://schemas.microsoft.com/office/powerpoint/2010/main" val="1531703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8FAB1-9457-4740-BCD4-74A17CD30225}"/>
              </a:ext>
            </a:extLst>
          </p:cNvPr>
          <p:cNvSpPr>
            <a:spLocks noGrp="1"/>
          </p:cNvSpPr>
          <p:nvPr>
            <p:ph type="title"/>
          </p:nvPr>
        </p:nvSpPr>
        <p:spPr/>
        <p:txBody>
          <a:bodyPr>
            <a:normAutofit/>
          </a:bodyPr>
          <a:lstStyle/>
          <a:p>
            <a:pPr algn="ctr"/>
            <a:r>
              <a:rPr lang="en-IN" sz="3600" b="1" dirty="0">
                <a:latin typeface="+mn-lt"/>
              </a:rPr>
              <a:t>Plot the Neighborhoods of Manhattan Borough</a:t>
            </a:r>
          </a:p>
        </p:txBody>
      </p:sp>
      <p:pic>
        <p:nvPicPr>
          <p:cNvPr id="5" name="Content Placeholder 4" descr="A picture containing text, map&#10;&#10;Description automatically generated">
            <a:extLst>
              <a:ext uri="{FF2B5EF4-FFF2-40B4-BE49-F238E27FC236}">
                <a16:creationId xmlns:a16="http://schemas.microsoft.com/office/drawing/2014/main" id="{8476210B-80C6-4C26-934D-7A5F43225C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5339" y="1846263"/>
            <a:ext cx="8661647" cy="4022725"/>
          </a:xfrm>
        </p:spPr>
      </p:pic>
    </p:spTree>
    <p:extLst>
      <p:ext uri="{BB962C8B-B14F-4D97-AF65-F5344CB8AC3E}">
        <p14:creationId xmlns:p14="http://schemas.microsoft.com/office/powerpoint/2010/main" val="71670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1AA319-B0D9-4977-AC99-75C566769469}"/>
              </a:ext>
            </a:extLst>
          </p:cNvPr>
          <p:cNvSpPr>
            <a:spLocks noGrp="1"/>
          </p:cNvSpPr>
          <p:nvPr>
            <p:ph type="title"/>
          </p:nvPr>
        </p:nvSpPr>
        <p:spPr>
          <a:xfrm>
            <a:off x="733697" y="634947"/>
            <a:ext cx="10816045" cy="874258"/>
          </a:xfrm>
        </p:spPr>
        <p:txBody>
          <a:bodyPr>
            <a:normAutofit/>
          </a:bodyPr>
          <a:lstStyle/>
          <a:p>
            <a:pPr algn="ctr"/>
            <a:r>
              <a:rPr lang="en-IN" sz="3600" b="1" dirty="0">
                <a:latin typeface="+mn-lt"/>
              </a:rPr>
              <a:t>Venue Frequencies for different Neighborhood</a:t>
            </a:r>
          </a:p>
        </p:txBody>
      </p:sp>
      <p:pic>
        <p:nvPicPr>
          <p:cNvPr id="5" name="Content Placeholder 4" descr="A close up of a piece of paper&#10;&#10;Description automatically generated">
            <a:extLst>
              <a:ext uri="{FF2B5EF4-FFF2-40B4-BE49-F238E27FC236}">
                <a16:creationId xmlns:a16="http://schemas.microsoft.com/office/drawing/2014/main" id="{21E5611B-E692-47A0-81BA-A4DDD20FB7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258" y="1784412"/>
            <a:ext cx="6909801" cy="4037955"/>
          </a:xfrm>
          <a:prstGeom prst="rect">
            <a:avLst/>
          </a:prstGeom>
        </p:spPr>
      </p:pic>
      <p:cxnSp>
        <p:nvCxnSpPr>
          <p:cNvPr id="21" name="Straight Connector 13">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2" name="Content Placeholder 8">
            <a:extLst>
              <a:ext uri="{FF2B5EF4-FFF2-40B4-BE49-F238E27FC236}">
                <a16:creationId xmlns:a16="http://schemas.microsoft.com/office/drawing/2014/main" id="{534C5D63-5F5E-4D87-8325-BAB952A12258}"/>
              </a:ext>
            </a:extLst>
          </p:cNvPr>
          <p:cNvSpPr>
            <a:spLocks noGrp="1"/>
          </p:cNvSpPr>
          <p:nvPr>
            <p:ph idx="1"/>
          </p:nvPr>
        </p:nvSpPr>
        <p:spPr>
          <a:xfrm>
            <a:off x="7859485" y="2198914"/>
            <a:ext cx="3690257" cy="3670180"/>
          </a:xfrm>
        </p:spPr>
        <p:txBody>
          <a:bodyPr>
            <a:normAutofit/>
          </a:bodyPr>
          <a:lstStyle/>
          <a:p>
            <a:r>
              <a:rPr lang="en-US" dirty="0"/>
              <a:t>For each Neighborhood there may be many repeated venue categories, for example: “Central Harlem” might have more than 1 American Restaurant.</a:t>
            </a:r>
          </a:p>
          <a:p>
            <a:r>
              <a:rPr lang="en-US" dirty="0"/>
              <a:t>So to find the most common venues and to have the simplified version of data, I found the frequencies of the venues within a neighborhood</a:t>
            </a:r>
          </a:p>
        </p:txBody>
      </p:sp>
      <p:sp>
        <p:nvSpPr>
          <p:cNvPr id="23" name="Rectangle 15">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17">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37899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DE3B93A-6105-4E0D-ABE7-1711117A8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1A7E4B-70E3-4CCF-8992-B45BCC271C82}"/>
              </a:ext>
            </a:extLst>
          </p:cNvPr>
          <p:cNvSpPr>
            <a:spLocks noGrp="1"/>
          </p:cNvSpPr>
          <p:nvPr>
            <p:ph type="title"/>
          </p:nvPr>
        </p:nvSpPr>
        <p:spPr>
          <a:xfrm>
            <a:off x="642256" y="457200"/>
            <a:ext cx="3672292" cy="5411894"/>
          </a:xfrm>
        </p:spPr>
        <p:txBody>
          <a:bodyPr anchor="t">
            <a:normAutofit/>
          </a:bodyPr>
          <a:lstStyle/>
          <a:p>
            <a:r>
              <a:rPr lang="en-IN" sz="4100" b="1" dirty="0">
                <a:latin typeface="+mn-lt"/>
              </a:rPr>
              <a:t>Top 10 common Venues in Neighborhoods</a:t>
            </a:r>
          </a:p>
        </p:txBody>
      </p:sp>
      <p:sp>
        <p:nvSpPr>
          <p:cNvPr id="9" name="Content Placeholder 8">
            <a:extLst>
              <a:ext uri="{FF2B5EF4-FFF2-40B4-BE49-F238E27FC236}">
                <a16:creationId xmlns:a16="http://schemas.microsoft.com/office/drawing/2014/main" id="{85E4BA3C-62B2-4DCF-A0C5-F3D8C93B1999}"/>
              </a:ext>
            </a:extLst>
          </p:cNvPr>
          <p:cNvSpPr>
            <a:spLocks noGrp="1"/>
          </p:cNvSpPr>
          <p:nvPr>
            <p:ph idx="1"/>
          </p:nvPr>
        </p:nvSpPr>
        <p:spPr>
          <a:xfrm>
            <a:off x="4713512" y="642258"/>
            <a:ext cx="6847117" cy="3091682"/>
          </a:xfrm>
        </p:spPr>
        <p:txBody>
          <a:bodyPr>
            <a:normAutofit/>
          </a:bodyPr>
          <a:lstStyle/>
          <a:p>
            <a:r>
              <a:rPr lang="en-US" dirty="0"/>
              <a:t>I sorted the table in descending order of the frequency mean of venues occurrence in each neighborhood.</a:t>
            </a:r>
          </a:p>
          <a:p>
            <a:r>
              <a:rPr lang="en-US" dirty="0"/>
              <a:t>Created a Dataframe with 10 levels of columns to display top 10 common venues in neighborhoods</a:t>
            </a:r>
          </a:p>
        </p:txBody>
      </p:sp>
      <p:pic>
        <p:nvPicPr>
          <p:cNvPr id="5" name="Content Placeholder 4" descr="A screenshot of a cell phone&#10;&#10;Description automatically generated">
            <a:extLst>
              <a:ext uri="{FF2B5EF4-FFF2-40B4-BE49-F238E27FC236}">
                <a16:creationId xmlns:a16="http://schemas.microsoft.com/office/drawing/2014/main" id="{810BB5D7-4322-4DDD-9BCE-82133729D7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725" y="2743200"/>
            <a:ext cx="10712904" cy="3305174"/>
          </a:xfrm>
          <a:prstGeom prst="rect">
            <a:avLst/>
          </a:prstGeom>
        </p:spPr>
      </p:pic>
      <p:sp>
        <p:nvSpPr>
          <p:cNvPr id="14" name="Rectangle 13">
            <a:extLst>
              <a:ext uri="{FF2B5EF4-FFF2-40B4-BE49-F238E27FC236}">
                <a16:creationId xmlns:a16="http://schemas.microsoft.com/office/drawing/2014/main" id="{1924D57B-FEC9-4779-B514-732685B87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55EFD2BD-6E0E-4450-A3FF-5D1EA322A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4780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E501-B2B1-4DB6-8472-A9B0C31430E0}"/>
              </a:ext>
            </a:extLst>
          </p:cNvPr>
          <p:cNvSpPr>
            <a:spLocks noGrp="1"/>
          </p:cNvSpPr>
          <p:nvPr>
            <p:ph type="title"/>
          </p:nvPr>
        </p:nvSpPr>
        <p:spPr/>
        <p:txBody>
          <a:bodyPr>
            <a:normAutofit/>
          </a:bodyPr>
          <a:lstStyle/>
          <a:p>
            <a:pPr algn="ctr"/>
            <a:r>
              <a:rPr lang="en-IN" sz="3600" b="1" dirty="0">
                <a:latin typeface="+mn-lt"/>
              </a:rPr>
              <a:t>k-Means Clustering</a:t>
            </a:r>
          </a:p>
        </p:txBody>
      </p:sp>
      <p:sp>
        <p:nvSpPr>
          <p:cNvPr id="3" name="Content Placeholder 2">
            <a:extLst>
              <a:ext uri="{FF2B5EF4-FFF2-40B4-BE49-F238E27FC236}">
                <a16:creationId xmlns:a16="http://schemas.microsoft.com/office/drawing/2014/main" id="{DFDB8EF8-A7BF-49CF-9C3D-12BC68145C18}"/>
              </a:ext>
            </a:extLst>
          </p:cNvPr>
          <p:cNvSpPr>
            <a:spLocks noGrp="1"/>
          </p:cNvSpPr>
          <p:nvPr>
            <p:ph idx="1"/>
          </p:nvPr>
        </p:nvSpPr>
        <p:spPr/>
        <p:txBody>
          <a:bodyPr/>
          <a:lstStyle/>
          <a:p>
            <a:pPr>
              <a:buFont typeface="Wingdings" panose="05000000000000000000" pitchFamily="2" charset="2"/>
              <a:buChar char="Ø"/>
            </a:pPr>
            <a:r>
              <a:rPr lang="en-US" dirty="0"/>
              <a:t>k-Means clustering is a method of vector quantization, originally from signal processing that aims to partition n observations into k number clusters in which each observation belongs to the cluster with the nearest mean, serving as a prototype of the cluster.</a:t>
            </a:r>
          </a:p>
          <a:p>
            <a:pPr>
              <a:buFont typeface="Wingdings" panose="05000000000000000000" pitchFamily="2" charset="2"/>
              <a:buChar char="Ø"/>
            </a:pPr>
            <a:r>
              <a:rPr lang="en-US" dirty="0"/>
              <a:t>I plan to specify the number of clusters to be 5 as initial setup, which seems to be optimum or the New York model. My random state for the k-Means would be 0. This would give me a picture of which neighborhoods share the same pattern of lifestyles.</a:t>
            </a:r>
            <a:endParaRPr lang="en-IN" dirty="0"/>
          </a:p>
        </p:txBody>
      </p:sp>
    </p:spTree>
    <p:extLst>
      <p:ext uri="{BB962C8B-B14F-4D97-AF65-F5344CB8AC3E}">
        <p14:creationId xmlns:p14="http://schemas.microsoft.com/office/powerpoint/2010/main" val="1853596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F57A5-5D2B-4A70-8EF6-59C4DC5DD2B8}"/>
              </a:ext>
            </a:extLst>
          </p:cNvPr>
          <p:cNvSpPr>
            <a:spLocks noGrp="1"/>
          </p:cNvSpPr>
          <p:nvPr>
            <p:ph type="title"/>
          </p:nvPr>
        </p:nvSpPr>
        <p:spPr/>
        <p:txBody>
          <a:bodyPr>
            <a:normAutofit/>
          </a:bodyPr>
          <a:lstStyle/>
          <a:p>
            <a:pPr algn="ctr"/>
            <a:r>
              <a:rPr lang="en-IN" sz="3600" b="1" dirty="0">
                <a:latin typeface="+mn-lt"/>
              </a:rPr>
              <a:t>Clustering of Neighborhoods with different lifestyle</a:t>
            </a:r>
          </a:p>
        </p:txBody>
      </p:sp>
      <p:pic>
        <p:nvPicPr>
          <p:cNvPr id="5" name="Content Placeholder 4" descr="A close up of a map&#10;&#10;Description automatically generated">
            <a:extLst>
              <a:ext uri="{FF2B5EF4-FFF2-40B4-BE49-F238E27FC236}">
                <a16:creationId xmlns:a16="http://schemas.microsoft.com/office/drawing/2014/main" id="{85B50B0B-4365-47BA-A77C-EAB6512202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5005" y="1846263"/>
            <a:ext cx="9982316" cy="4022725"/>
          </a:xfrm>
        </p:spPr>
      </p:pic>
    </p:spTree>
    <p:extLst>
      <p:ext uri="{BB962C8B-B14F-4D97-AF65-F5344CB8AC3E}">
        <p14:creationId xmlns:p14="http://schemas.microsoft.com/office/powerpoint/2010/main" val="408059434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otalTime>6</TotalTime>
  <Words>786</Words>
  <Application>Microsoft Office PowerPoint</Application>
  <PresentationFormat>Widescreen</PresentationFormat>
  <Paragraphs>43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Calibri Light</vt:lpstr>
      <vt:lpstr>Wingdings</vt:lpstr>
      <vt:lpstr>Retrospect</vt:lpstr>
      <vt:lpstr>Find the best Neighborhood in Manhattan to open a Restaurant</vt:lpstr>
      <vt:lpstr>Entrepreneur trying to launch a new restaurant in Manhattan, New York (US)</vt:lpstr>
      <vt:lpstr>Data Acquisition and Data Cleaning</vt:lpstr>
      <vt:lpstr>Plot of New York Neighborhoods</vt:lpstr>
      <vt:lpstr>Plot the Neighborhoods of Manhattan Borough</vt:lpstr>
      <vt:lpstr>Venue Frequencies for different Neighborhood</vt:lpstr>
      <vt:lpstr>Top 10 common Venues in Neighborhoods</vt:lpstr>
      <vt:lpstr>k-Means Clustering</vt:lpstr>
      <vt:lpstr>Clustering of Neighborhoods with different lifestyle</vt:lpstr>
      <vt:lpstr>Venue Frequencies for different Clusters</vt:lpstr>
      <vt:lpstr>Venue Frequencies for different Neighborhoods in Cluster 3</vt:lpstr>
      <vt:lpstr>Insights</vt:lpstr>
      <vt:lpstr>Conclusion</vt:lpstr>
      <vt:lpstr>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 the best Neighborhood in Manhattan to open a Restaurant</dc:title>
  <dc:creator>Roopene SH</dc:creator>
  <cp:lastModifiedBy>Roopene SH</cp:lastModifiedBy>
  <cp:revision>2</cp:revision>
  <dcterms:created xsi:type="dcterms:W3CDTF">2020-06-14T11:50:57Z</dcterms:created>
  <dcterms:modified xsi:type="dcterms:W3CDTF">2020-06-14T11:58:54Z</dcterms:modified>
</cp:coreProperties>
</file>